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71" r:id="rId5"/>
    <p:sldId id="272" r:id="rId6"/>
    <p:sldId id="263" r:id="rId7"/>
    <p:sldId id="268" r:id="rId8"/>
    <p:sldId id="277" r:id="rId9"/>
    <p:sldId id="279" r:id="rId10"/>
    <p:sldId id="278" r:id="rId11"/>
    <p:sldId id="280" r:id="rId12"/>
    <p:sldId id="264" r:id="rId13"/>
    <p:sldId id="265" r:id="rId14"/>
    <p:sldId id="273" r:id="rId15"/>
    <p:sldId id="266" r:id="rId16"/>
    <p:sldId id="267" r:id="rId17"/>
    <p:sldId id="281" r:id="rId18"/>
    <p:sldId id="275" r:id="rId19"/>
    <p:sldId id="276" r:id="rId20"/>
    <p:sldId id="282" r:id="rId21"/>
    <p:sldId id="283" r:id="rId22"/>
    <p:sldId id="284" r:id="rId23"/>
    <p:sldId id="259" r:id="rId24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30" autoAdjust="0"/>
  </p:normalViewPr>
  <p:slideViewPr>
    <p:cSldViewPr snapToGrid="0" snapToObjects="1">
      <p:cViewPr>
        <p:scale>
          <a:sx n="100" d="100"/>
          <a:sy n="100" d="100"/>
        </p:scale>
        <p:origin x="-228" y="504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3ED7-002F-47A0-9050-9A3E7F73932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4647-F6E3-4606-AFA4-BEC71F6D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6D4-26A5-471A-AAC7-9BC113B80B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8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6D4-26A5-471A-AAC7-9BC113B80B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 could be product market based or geography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C4647-F6E3-4606-AFA4-BEC71F6D28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4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5"/>
            <a:ext cx="8229600" cy="523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37472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556"/>
            <a:ext cx="8229600" cy="5238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68555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599"/>
            <a:ext cx="4040188" cy="31757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8555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3599"/>
            <a:ext cx="4041775" cy="31757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81050"/>
            <a:ext cx="8201025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64160"/>
            <a:ext cx="7010400" cy="726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496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496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6804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6804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613401"/>
            <a:ext cx="2895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fld id="{4D05EE95-60BE-4DDA-AFB9-0FD39CA6C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88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000" spc="150" dirty="0" smtClean="0"/>
              <a:t>Organizational Structure, Change, Culture and Control</a:t>
            </a:r>
            <a:endParaRPr lang="en-US" altLang="en-US" sz="4000" i="1" spc="15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B189</a:t>
            </a:r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 dirty="0">
              <a:solidFill>
                <a:schemeClr val="tx2"/>
              </a:solidFill>
              <a:latin typeface="Tekton Pro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schemeClr val="tx2"/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Conglomerate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1011" y="2419350"/>
            <a:ext cx="8225789" cy="1638300"/>
            <a:chOff x="3910964" y="904875"/>
            <a:chExt cx="4905375" cy="819150"/>
          </a:xfrm>
        </p:grpSpPr>
        <p:grpSp>
          <p:nvGrpSpPr>
            <p:cNvPr id="23" name="Group 22"/>
            <p:cNvGrpSpPr/>
            <p:nvPr/>
          </p:nvGrpSpPr>
          <p:grpSpPr>
            <a:xfrm>
              <a:off x="4259580" y="984250"/>
              <a:ext cx="4208145" cy="492125"/>
              <a:chOff x="4259580" y="984250"/>
              <a:chExt cx="4208145" cy="49212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5101209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942838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784467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626096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430963" y="984250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259580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8467725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259580" y="1228725"/>
                <a:ext cx="420814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6238874" y="904875"/>
              <a:ext cx="407649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CEO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10964" y="1419225"/>
              <a:ext cx="4905375" cy="304800"/>
              <a:chOff x="3867150" y="2657475"/>
              <a:chExt cx="4905375" cy="3048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86715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1 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72630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2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8546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3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4461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4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0377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5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16292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6</a:t>
                </a:r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40" name="Freeform 39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312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91" y="802904"/>
            <a:ext cx="8229600" cy="523875"/>
          </a:xfrm>
        </p:spPr>
        <p:txBody>
          <a:bodyPr/>
          <a:lstStyle/>
          <a:p>
            <a:r>
              <a:rPr lang="en-US" dirty="0" smtClean="0"/>
              <a:t>Matrix structure </a:t>
            </a:r>
            <a:r>
              <a:rPr lang="en-US" sz="2400" dirty="0" smtClean="0"/>
              <a:t>(e.g., IBM c 1986)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0691" y="1771650"/>
            <a:ext cx="8485408" cy="3912535"/>
            <a:chOff x="380691" y="874060"/>
            <a:chExt cx="8485408" cy="4810125"/>
          </a:xfrm>
        </p:grpSpPr>
        <p:sp>
          <p:nvSpPr>
            <p:cNvPr id="6" name="Rectangle 5"/>
            <p:cNvSpPr/>
            <p:nvPr/>
          </p:nvSpPr>
          <p:spPr>
            <a:xfrm>
              <a:off x="380691" y="874060"/>
              <a:ext cx="104117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CEO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2716" y="1967754"/>
              <a:ext cx="104117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SBU </a:t>
              </a:r>
              <a:r>
                <a:rPr lang="en-US" dirty="0" smtClean="0"/>
                <a:t>1</a:t>
              </a:r>
            </a:p>
            <a:p>
              <a:pPr algn="ctr"/>
              <a:r>
                <a:rPr lang="en-US" sz="1400" dirty="0" smtClean="0"/>
                <a:t>Software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90120" y="1967754"/>
              <a:ext cx="104117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SBU </a:t>
              </a:r>
              <a:r>
                <a:rPr lang="en-US" dirty="0" smtClean="0"/>
                <a:t>2</a:t>
              </a:r>
            </a:p>
            <a:p>
              <a:pPr algn="ctr"/>
              <a:r>
                <a:rPr lang="en-US" sz="1300" dirty="0" smtClean="0"/>
                <a:t>Hardware</a:t>
              </a:r>
              <a:endParaRPr lang="en-US" sz="13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57523" y="1967754"/>
              <a:ext cx="104117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SBU </a:t>
              </a:r>
              <a:r>
                <a:rPr lang="en-US" dirty="0" smtClean="0"/>
                <a:t>3</a:t>
              </a:r>
            </a:p>
            <a:p>
              <a:pPr algn="ctr"/>
              <a:r>
                <a:rPr lang="en-US" sz="1400" dirty="0" smtClean="0"/>
                <a:t>Oil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24926" y="1967754"/>
              <a:ext cx="104117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SBU </a:t>
              </a:r>
              <a:r>
                <a:rPr lang="en-US" dirty="0" smtClean="0"/>
                <a:t>4</a:t>
              </a:r>
            </a:p>
            <a:p>
              <a:pPr algn="ctr"/>
              <a:r>
                <a:rPr lang="en-US" sz="1400" dirty="0" smtClean="0"/>
                <a:t>Banking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5660" y="2977404"/>
              <a:ext cx="134302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Region </a:t>
              </a:r>
              <a:r>
                <a:rPr lang="en-US" dirty="0" smtClean="0"/>
                <a:t>1</a:t>
              </a:r>
              <a:endParaRPr lang="en-US" dirty="0"/>
            </a:p>
            <a:p>
              <a:pPr algn="ctr"/>
              <a:r>
                <a:rPr lang="en-US" sz="1400" dirty="0" smtClean="0"/>
                <a:t>Americas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5659" y="3958479"/>
              <a:ext cx="134302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Region 2</a:t>
              </a:r>
            </a:p>
            <a:p>
              <a:pPr algn="ctr"/>
              <a:r>
                <a:rPr lang="en-US" sz="1400" dirty="0" smtClean="0"/>
                <a:t>EMEA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35660" y="4949079"/>
              <a:ext cx="1343023" cy="735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Region </a:t>
              </a:r>
              <a:r>
                <a:rPr lang="en-US" dirty="0" smtClean="0"/>
                <a:t>3</a:t>
              </a:r>
              <a:endParaRPr lang="en-US" dirty="0"/>
            </a:p>
            <a:p>
              <a:pPr algn="ctr"/>
              <a:r>
                <a:rPr lang="en-US" sz="1400" dirty="0" smtClean="0"/>
                <a:t>Asia Pac.</a:t>
              </a:r>
              <a:endParaRPr lang="en-US" sz="1400" dirty="0"/>
            </a:p>
          </p:txBody>
        </p: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>
              <a:off x="2878683" y="3344957"/>
              <a:ext cx="54668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82739" y="4327714"/>
              <a:ext cx="54668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82739" y="5319996"/>
              <a:ext cx="54668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3943302" y="2702860"/>
              <a:ext cx="4402210" cy="2618818"/>
              <a:chOff x="3943302" y="2702860"/>
              <a:chExt cx="4402210" cy="2618818"/>
            </a:xfrm>
          </p:grpSpPr>
          <p:cxnSp>
            <p:nvCxnSpPr>
              <p:cNvPr id="30" name="Straight Connector 29"/>
              <p:cNvCxnSpPr>
                <a:endCxn id="10" idx="2"/>
              </p:cNvCxnSpPr>
              <p:nvPr/>
            </p:nvCxnSpPr>
            <p:spPr>
              <a:xfrm flipV="1">
                <a:off x="3943302" y="2702860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410705" y="2702860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886006" y="2707906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345511" y="2707906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3809952" y="3228975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99336" y="4203889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98245" y="5192807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277355" y="3228975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66739" y="4203889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65648" y="5192807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744759" y="3213289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734143" y="4188203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733052" y="5177121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216218" y="3213289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05602" y="4188203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204511" y="5177121"/>
              <a:ext cx="287931" cy="2476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76252" y="1725148"/>
              <a:ext cx="748393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876252" y="1609166"/>
              <a:ext cx="0" cy="381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886639" y="3426203"/>
              <a:ext cx="649022" cy="1975039"/>
              <a:chOff x="886638" y="3426203"/>
              <a:chExt cx="5470885" cy="197503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886638" y="3426203"/>
                <a:ext cx="54668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90694" y="4408960"/>
                <a:ext cx="54668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90694" y="5401242"/>
                <a:ext cx="54668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953917" y="1725148"/>
              <a:ext cx="4402210" cy="242606"/>
              <a:chOff x="3943302" y="2702860"/>
              <a:chExt cx="4402210" cy="261881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3943302" y="2702860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410705" y="2702860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886006" y="2707906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8345511" y="2707906"/>
                <a:ext cx="1" cy="26137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Left Brace 64"/>
          <p:cNvSpPr/>
          <p:nvPr/>
        </p:nvSpPr>
        <p:spPr>
          <a:xfrm rot="5400000">
            <a:off x="7402261" y="822490"/>
            <a:ext cx="419100" cy="250857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/>
          <p:cNvSpPr/>
          <p:nvPr/>
        </p:nvSpPr>
        <p:spPr>
          <a:xfrm rot="5400000">
            <a:off x="4467453" y="854428"/>
            <a:ext cx="419100" cy="250857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707827" y="1529834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groups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0235" y="1502841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Industry ‘verticals’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2" name="Freeform 51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78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Adaptation, “Fit” and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Organizations adapt to their environments. </a:t>
            </a:r>
          </a:p>
          <a:p>
            <a:pPr lvl="1"/>
            <a:r>
              <a:rPr lang="en-US" dirty="0" smtClean="0"/>
              <a:t>become well adapted to their environment (‘fit’)</a:t>
            </a:r>
          </a:p>
          <a:p>
            <a:pPr lvl="1"/>
            <a:r>
              <a:rPr lang="en-US" dirty="0" smtClean="0"/>
              <a:t>Unnecessary activities are curtailed</a:t>
            </a:r>
          </a:p>
          <a:p>
            <a:pPr lvl="1"/>
            <a:r>
              <a:rPr lang="en-US" dirty="0" smtClean="0"/>
              <a:t>Skilled people are replaced with less skilled ones and SOPs</a:t>
            </a:r>
          </a:p>
          <a:p>
            <a:pPr lvl="1"/>
            <a:r>
              <a:rPr lang="en-US" dirty="0" smtClean="0"/>
              <a:t>They become efficient</a:t>
            </a:r>
          </a:p>
          <a:p>
            <a:pPr lvl="1"/>
            <a:r>
              <a:rPr lang="en-US" dirty="0" smtClean="0"/>
              <a:t>Those that don’t adapt die</a:t>
            </a:r>
          </a:p>
          <a:p>
            <a:r>
              <a:rPr lang="en-US" dirty="0" smtClean="0"/>
              <a:t>Efficient organizations are vulnerable to environmental shocks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382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Exploration,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Organizations learn by doing</a:t>
            </a:r>
          </a:p>
          <a:p>
            <a:pPr lvl="1"/>
            <a:r>
              <a:rPr lang="en-US" dirty="0"/>
              <a:t>Everyone follows the </a:t>
            </a:r>
            <a:r>
              <a:rPr lang="en-US" dirty="0" smtClean="0"/>
              <a:t>organizations rules </a:t>
            </a:r>
            <a:r>
              <a:rPr lang="en-US" dirty="0"/>
              <a:t>to </a:t>
            </a:r>
            <a:r>
              <a:rPr lang="en-US" dirty="0" smtClean="0"/>
              <a:t>some degree (socialization) </a:t>
            </a:r>
            <a:endParaRPr lang="en-US" dirty="0"/>
          </a:p>
          <a:p>
            <a:pPr lvl="1"/>
            <a:r>
              <a:rPr lang="en-US" dirty="0" smtClean="0"/>
              <a:t>Some ‘random’ behaviors generate serendipitous outcomes (exploration)</a:t>
            </a:r>
          </a:p>
          <a:p>
            <a:pPr lvl="1"/>
            <a:r>
              <a:rPr lang="en-US" dirty="0" smtClean="0"/>
              <a:t>Those whose aggregate performance is high get to re-write the rules (org. learning)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7776" y="4924877"/>
            <a:ext cx="3629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March, J. G., Org Science, 1991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6" name="Freeform 5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14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Exploration,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374724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Exploitation </a:t>
            </a:r>
          </a:p>
          <a:p>
            <a:pPr lvl="1"/>
            <a:r>
              <a:rPr lang="en-US" sz="2000" dirty="0" smtClean="0"/>
              <a:t>Refinement of what works</a:t>
            </a:r>
          </a:p>
          <a:p>
            <a:pPr lvl="1"/>
            <a:r>
              <a:rPr lang="en-US" sz="2000" dirty="0" smtClean="0"/>
              <a:t>Organizational learning (transfer of best practice)</a:t>
            </a:r>
          </a:p>
          <a:p>
            <a:pPr lvl="1"/>
            <a:r>
              <a:rPr lang="en-US" sz="2000" dirty="0" smtClean="0"/>
              <a:t>Leads to greater efficiency  </a:t>
            </a:r>
          </a:p>
          <a:p>
            <a:r>
              <a:rPr lang="en-US" sz="2400" dirty="0" smtClean="0"/>
              <a:t>Exploration</a:t>
            </a:r>
          </a:p>
          <a:p>
            <a:pPr lvl="1"/>
            <a:r>
              <a:rPr lang="en-US" sz="2000" dirty="0"/>
              <a:t>Fosters the development of a range of capabilities</a:t>
            </a:r>
          </a:p>
          <a:p>
            <a:pPr lvl="1"/>
            <a:r>
              <a:rPr lang="en-US" sz="2000" dirty="0" smtClean="0"/>
              <a:t>Is costly (and therefore inefficient)</a:t>
            </a:r>
          </a:p>
          <a:p>
            <a:r>
              <a:rPr lang="en-US" sz="2400" dirty="0" smtClean="0"/>
              <a:t>“Exploiters” will drive out “Explorers” in a stable environment</a:t>
            </a:r>
          </a:p>
          <a:p>
            <a:r>
              <a:rPr lang="en-US" sz="2400" dirty="0" smtClean="0"/>
              <a:t>Balancing exploration with exploitation matters</a:t>
            </a:r>
          </a:p>
          <a:p>
            <a:pPr lvl="1"/>
            <a:r>
              <a:rPr lang="en-US" sz="2000" dirty="0" smtClean="0"/>
              <a:t>“Ambidexterity?”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80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Exploration,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Implications of March’s theory</a:t>
            </a:r>
          </a:p>
          <a:p>
            <a:pPr lvl="1"/>
            <a:r>
              <a:rPr lang="en-US" dirty="0" smtClean="0"/>
              <a:t>When the environment is changing, some resistance to organizational / peer pressure helps</a:t>
            </a:r>
          </a:p>
          <a:p>
            <a:pPr lvl="1"/>
            <a:r>
              <a:rPr lang="en-US" dirty="0" smtClean="0"/>
              <a:t>Turnover brings in new ‘blood’ and new ideas</a:t>
            </a:r>
          </a:p>
          <a:p>
            <a:pPr lvl="1"/>
            <a:r>
              <a:rPr lang="en-US" dirty="0" smtClean="0"/>
              <a:t>Organization’s shouldn’t dictate where exploration should occur.</a:t>
            </a:r>
          </a:p>
          <a:p>
            <a:pPr lvl="1"/>
            <a:r>
              <a:rPr lang="en-US" dirty="0" smtClean="0"/>
              <a:t>Meritocracy beats seniority</a:t>
            </a:r>
          </a:p>
          <a:p>
            <a:pPr lvl="1"/>
            <a:r>
              <a:rPr lang="en-US" dirty="0" smtClean="0"/>
              <a:t>Past success matters less than recent success</a:t>
            </a:r>
          </a:p>
          <a:p>
            <a:pPr lvl="1"/>
            <a:r>
              <a:rPr lang="en-US" dirty="0" smtClean="0"/>
              <a:t>Be neither too egalitarian or too elitist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7999" y="5309342"/>
            <a:ext cx="5724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March, J.G., Org Science, 1991,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Rodan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S.A, SJM, 2005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6" name="Freeform 5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112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Organizational change is</a:t>
            </a:r>
          </a:p>
          <a:p>
            <a:pPr lvl="1"/>
            <a:r>
              <a:rPr lang="en-US" dirty="0" smtClean="0"/>
              <a:t>Costly</a:t>
            </a:r>
          </a:p>
          <a:p>
            <a:pPr lvl="1"/>
            <a:r>
              <a:rPr lang="en-US" dirty="0" smtClean="0"/>
              <a:t>Difficult</a:t>
            </a:r>
          </a:p>
          <a:p>
            <a:r>
              <a:rPr lang="en-US" dirty="0" smtClean="0"/>
              <a:t>In concentrated industries firms change… slowly</a:t>
            </a:r>
          </a:p>
          <a:p>
            <a:r>
              <a:rPr lang="en-US" dirty="0" smtClean="0"/>
              <a:t>In fragmented industries firms may not change, but un-fit firms are replaced by new fitter ones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46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“Soft”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Norms</a:t>
            </a:r>
          </a:p>
          <a:p>
            <a:r>
              <a:rPr lang="en-US" dirty="0" smtClean="0"/>
              <a:t>Social control </a:t>
            </a:r>
          </a:p>
          <a:p>
            <a:r>
              <a:rPr lang="en-US" dirty="0" smtClean="0"/>
              <a:t>Intrinsic motivation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52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“Hard” controls and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 </a:t>
            </a:r>
            <a:r>
              <a:rPr lang="en-US" dirty="0"/>
              <a:t>controls</a:t>
            </a:r>
          </a:p>
          <a:p>
            <a:pPr lvl="1"/>
            <a:r>
              <a:rPr lang="en-US" dirty="0"/>
              <a:t>Policies, procedures, systems</a:t>
            </a:r>
          </a:p>
          <a:p>
            <a:pPr lvl="1"/>
            <a:r>
              <a:rPr lang="en-US" dirty="0"/>
              <a:t>Budgets</a:t>
            </a:r>
          </a:p>
          <a:p>
            <a:r>
              <a:rPr lang="en-US" dirty="0" smtClean="0"/>
              <a:t>Outcome  </a:t>
            </a:r>
            <a:r>
              <a:rPr lang="en-US" dirty="0"/>
              <a:t>controls</a:t>
            </a:r>
          </a:p>
          <a:p>
            <a:pPr lvl="1"/>
            <a:r>
              <a:rPr lang="en-US" dirty="0"/>
              <a:t>Piece-work</a:t>
            </a:r>
          </a:p>
          <a:p>
            <a:pPr lvl="1"/>
            <a:r>
              <a:rPr lang="en-US" dirty="0"/>
              <a:t>Sales commission</a:t>
            </a:r>
          </a:p>
          <a:p>
            <a:pPr lvl="1"/>
            <a:r>
              <a:rPr lang="en-US" dirty="0"/>
              <a:t>Stock </a:t>
            </a:r>
            <a:r>
              <a:rPr lang="en-US" dirty="0" smtClean="0"/>
              <a:t>options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xtrinsic motivation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355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Provides an aid to decision making and action</a:t>
            </a:r>
          </a:p>
          <a:p>
            <a:pPr lvl="1"/>
            <a:r>
              <a:rPr lang="en-US" dirty="0" smtClean="0"/>
              <a:t>The “HP way”</a:t>
            </a:r>
          </a:p>
          <a:p>
            <a:pPr lvl="1"/>
            <a:r>
              <a:rPr lang="en-US" dirty="0" smtClean="0"/>
              <a:t>Logic of appropriateness</a:t>
            </a:r>
          </a:p>
          <a:p>
            <a:pPr lvl="1"/>
            <a:r>
              <a:rPr lang="en-US" dirty="0" smtClean="0"/>
              <a:t>Can be both good and bad</a:t>
            </a:r>
          </a:p>
          <a:p>
            <a:r>
              <a:rPr lang="en-US" dirty="0" smtClean="0"/>
              <a:t>Founder </a:t>
            </a:r>
            <a:r>
              <a:rPr lang="en-US" dirty="0"/>
              <a:t>imprinting </a:t>
            </a:r>
            <a:endParaRPr lang="en-US" dirty="0" smtClean="0"/>
          </a:p>
          <a:p>
            <a:r>
              <a:rPr lang="en-US" dirty="0" smtClean="0"/>
              <a:t>Sustained through socialization</a:t>
            </a:r>
          </a:p>
          <a:p>
            <a:pPr lvl="1"/>
            <a:r>
              <a:rPr lang="en-US" dirty="0" smtClean="0"/>
              <a:t>Training, myths and stories</a:t>
            </a:r>
          </a:p>
          <a:p>
            <a:r>
              <a:rPr lang="en-US" dirty="0" smtClean="0"/>
              <a:t>Hard to change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7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Structure</a:t>
            </a:r>
          </a:p>
          <a:p>
            <a:endParaRPr lang="en-US" dirty="0"/>
          </a:p>
          <a:p>
            <a:r>
              <a:rPr lang="en-US" dirty="0" smtClean="0"/>
              <a:t>Adaptation and Change</a:t>
            </a:r>
          </a:p>
          <a:p>
            <a:endParaRPr lang="en-US" dirty="0"/>
          </a:p>
          <a:p>
            <a:r>
              <a:rPr lang="en-US" dirty="0" smtClean="0"/>
              <a:t>Control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12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Principals and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Owners are ‘principals’</a:t>
            </a:r>
          </a:p>
          <a:p>
            <a:r>
              <a:rPr lang="en-US" dirty="0" smtClean="0"/>
              <a:t>Managers are agents working for the owners </a:t>
            </a:r>
          </a:p>
          <a:p>
            <a:r>
              <a:rPr lang="en-US" dirty="0" smtClean="0"/>
              <a:t>In small firms and until the public stock corporation, owners were managers</a:t>
            </a:r>
          </a:p>
          <a:p>
            <a:r>
              <a:rPr lang="en-US" dirty="0" smtClean="0"/>
              <a:t>Today, shareholders must “trust” managers are working in their best interests… but are they?</a:t>
            </a:r>
          </a:p>
          <a:p>
            <a:r>
              <a:rPr lang="en-US" dirty="0" smtClean="0"/>
              <a:t>This is the “principal-agent” problem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56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options </a:t>
            </a:r>
          </a:p>
          <a:p>
            <a:pPr lvl="1"/>
            <a:r>
              <a:rPr lang="en-US" dirty="0" smtClean="0"/>
              <a:t>align senior managers interests with shareholders</a:t>
            </a:r>
          </a:p>
          <a:p>
            <a:r>
              <a:rPr lang="en-US" dirty="0" smtClean="0"/>
              <a:t>Bonuses and objective based compensation </a:t>
            </a:r>
          </a:p>
          <a:p>
            <a:pPr lvl="1"/>
            <a:r>
              <a:rPr lang="en-US" dirty="0" smtClean="0"/>
              <a:t>Guides those with less direct influence over share price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48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Organizational Structure</a:t>
            </a:r>
          </a:p>
          <a:p>
            <a:pPr lvl="1"/>
            <a:r>
              <a:rPr lang="en-US" dirty="0" smtClean="0"/>
              <a:t>Specialization, formalization, centralization, </a:t>
            </a:r>
            <a:r>
              <a:rPr lang="en-US" dirty="0" err="1" smtClean="0"/>
              <a:t>heirarchy</a:t>
            </a:r>
            <a:endParaRPr lang="en-US" dirty="0" smtClean="0"/>
          </a:p>
          <a:p>
            <a:pPr lvl="1"/>
            <a:r>
              <a:rPr lang="en-US" dirty="0" smtClean="0"/>
              <a:t>Mechanistic / organic</a:t>
            </a:r>
          </a:p>
          <a:p>
            <a:pPr lvl="1"/>
            <a:r>
              <a:rPr lang="en-US" dirty="0" smtClean="0"/>
              <a:t>U-form M-form, Conglomerate, Matrix </a:t>
            </a:r>
            <a:endParaRPr lang="en-US" dirty="0"/>
          </a:p>
          <a:p>
            <a:r>
              <a:rPr lang="en-US" dirty="0" smtClean="0"/>
              <a:t>Adaptation and Change</a:t>
            </a:r>
          </a:p>
          <a:p>
            <a:pPr lvl="1"/>
            <a:r>
              <a:rPr lang="en-US" dirty="0" smtClean="0"/>
              <a:t>Exploration, exploitation, and inertia</a:t>
            </a:r>
          </a:p>
          <a:p>
            <a:pPr lvl="1"/>
            <a:r>
              <a:rPr lang="en-US" dirty="0" smtClean="0"/>
              <a:t>Evolution and fit</a:t>
            </a:r>
          </a:p>
          <a:p>
            <a:pPr lvl="1"/>
            <a:r>
              <a:rPr lang="en-US" dirty="0" smtClean="0"/>
              <a:t>Organization or population level change</a:t>
            </a:r>
            <a:endParaRPr lang="en-US" dirty="0"/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Hard vs. soft, culture vs. incentives</a:t>
            </a:r>
          </a:p>
          <a:p>
            <a:pPr lvl="1"/>
            <a:r>
              <a:rPr lang="en-US" dirty="0" smtClean="0"/>
              <a:t>Principals and agents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973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Formal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2800" dirty="0" smtClean="0"/>
              <a:t>Specialization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sz="2800" dirty="0" smtClean="0"/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2800" dirty="0" smtClean="0"/>
              <a:t>Centralization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sz="2800" dirty="0" smtClean="0"/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2800" dirty="0" smtClean="0"/>
              <a:t>Formalization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sz="2800" dirty="0" smtClean="0"/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2800" dirty="0" smtClean="0"/>
              <a:t>Hierarchy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35112"/>
              </p:ext>
            </p:extLst>
          </p:nvPr>
        </p:nvGraphicFramePr>
        <p:xfrm>
          <a:off x="933446" y="2061845"/>
          <a:ext cx="7572376" cy="52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88"/>
                <a:gridCol w="3786188"/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Everyone can to everything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Everyone has a unique task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83319"/>
              </p:ext>
            </p:extLst>
          </p:nvPr>
        </p:nvGraphicFramePr>
        <p:xfrm>
          <a:off x="933446" y="2916767"/>
          <a:ext cx="757237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89"/>
                <a:gridCol w="3786189"/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Decision are made near the “periphery”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decision</a:t>
                      </a:r>
                      <a:r>
                        <a:rPr lang="en-US" baseline="0" dirty="0" smtClean="0"/>
                        <a:t>s are made by the DEO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97129"/>
              </p:ext>
            </p:extLst>
          </p:nvPr>
        </p:nvGraphicFramePr>
        <p:xfrm>
          <a:off x="933446" y="4865370"/>
          <a:ext cx="755332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664"/>
                <a:gridCol w="3776664"/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Many layers of management, low span of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Everyone reports to the CEO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91147"/>
              </p:ext>
            </p:extLst>
          </p:nvPr>
        </p:nvGraphicFramePr>
        <p:xfrm>
          <a:off x="933446" y="3891069"/>
          <a:ext cx="757237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89"/>
                <a:gridCol w="3786189"/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Coordination is by mutual adjustment and word of 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 follow rules</a:t>
                      </a:r>
                      <a:r>
                        <a:rPr lang="en-US" baseline="0" dirty="0" smtClean="0"/>
                        <a:t> and standard operating procedures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648200" y="1562100"/>
            <a:ext cx="0" cy="3943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8" name="Freeform 7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93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Mechanistic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Rules, procedures, systems, hierarchy, division of labor and responsibility</a:t>
            </a:r>
          </a:p>
          <a:p>
            <a:r>
              <a:rPr lang="en-US" dirty="0" smtClean="0"/>
              <a:t>Centralized control and decision making</a:t>
            </a:r>
          </a:p>
          <a:p>
            <a:r>
              <a:rPr lang="en-US" dirty="0" smtClean="0"/>
              <a:t>Tight control, knowledge embedded in process and systems</a:t>
            </a:r>
          </a:p>
          <a:p>
            <a:pPr lvl="1"/>
            <a:r>
              <a:rPr lang="en-US" dirty="0" smtClean="0"/>
              <a:t>Efficient </a:t>
            </a:r>
          </a:p>
          <a:p>
            <a:pPr lvl="1"/>
            <a:r>
              <a:rPr lang="en-US" dirty="0" smtClean="0"/>
              <a:t>Inflexible</a:t>
            </a:r>
          </a:p>
          <a:p>
            <a:pPr lvl="1"/>
            <a:r>
              <a:rPr lang="en-US" dirty="0" smtClean="0"/>
              <a:t>“Fit” for the environment but vulnerable to external change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495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40576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Flexibility and adaptability</a:t>
            </a:r>
          </a:p>
          <a:p>
            <a:r>
              <a:rPr lang="en-US" dirty="0" smtClean="0"/>
              <a:t>Devolved decision making</a:t>
            </a:r>
          </a:p>
          <a:p>
            <a:r>
              <a:rPr lang="en-US" dirty="0" smtClean="0"/>
              <a:t>Flatter hierarchy</a:t>
            </a:r>
          </a:p>
          <a:p>
            <a:r>
              <a:rPr lang="en-US" dirty="0" smtClean="0"/>
              <a:t>Culture and values in place of rigid rules policies, and procedures (SOPs)</a:t>
            </a:r>
          </a:p>
          <a:p>
            <a:pPr lvl="1"/>
            <a:r>
              <a:rPr lang="en-US" dirty="0" smtClean="0"/>
              <a:t>Allows and encourages experimentation</a:t>
            </a:r>
          </a:p>
          <a:p>
            <a:pPr lvl="1"/>
            <a:r>
              <a:rPr lang="en-US" dirty="0" smtClean="0"/>
              <a:t>Education, training and socialization</a:t>
            </a:r>
          </a:p>
          <a:p>
            <a:pPr lvl="1"/>
            <a:r>
              <a:rPr lang="en-US" dirty="0" smtClean="0"/>
              <a:t>Is more costly (less efficient)</a:t>
            </a:r>
          </a:p>
          <a:p>
            <a:pPr lvl="1"/>
            <a:r>
              <a:rPr lang="en-US" dirty="0" smtClean="0"/>
              <a:t>Greater variance in response, less consistency / predictability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5" name="Freeform 4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77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Mechanistic / Organic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Mechanistic</a:t>
            </a:r>
          </a:p>
          <a:p>
            <a:pPr lvl="1"/>
            <a:r>
              <a:rPr lang="en-US" dirty="0" smtClean="0"/>
              <a:t>Specialized</a:t>
            </a:r>
          </a:p>
          <a:p>
            <a:pPr lvl="1"/>
            <a:r>
              <a:rPr lang="en-US" dirty="0" smtClean="0"/>
              <a:t>Formal</a:t>
            </a:r>
          </a:p>
          <a:p>
            <a:pPr lvl="1"/>
            <a:r>
              <a:rPr lang="en-US" dirty="0" smtClean="0"/>
              <a:t>Centralized</a:t>
            </a:r>
          </a:p>
          <a:p>
            <a:pPr lvl="1"/>
            <a:r>
              <a:rPr lang="en-US" dirty="0" smtClean="0"/>
              <a:t>“Tall”</a:t>
            </a:r>
          </a:p>
          <a:p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Decentralized</a:t>
            </a:r>
          </a:p>
          <a:p>
            <a:pPr lvl="1"/>
            <a:r>
              <a:rPr lang="en-US" dirty="0" smtClean="0"/>
              <a:t>Flat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4850" y="2235398"/>
            <a:ext cx="36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Efficient but rigid, inert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900" y="3939689"/>
            <a:ext cx="36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Flexible but inefficient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886200" y="1609725"/>
            <a:ext cx="523875" cy="1651456"/>
          </a:xfrm>
          <a:prstGeom prst="rightBrace">
            <a:avLst>
              <a:gd name="adj1" fmla="val 4287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886200" y="3314016"/>
            <a:ext cx="523875" cy="1651456"/>
          </a:xfrm>
          <a:prstGeom prst="rightBrace">
            <a:avLst>
              <a:gd name="adj1" fmla="val 4287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9" name="Freeform 8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722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6043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 (U-form)</a:t>
            </a:r>
          </a:p>
          <a:p>
            <a:endParaRPr lang="en-US" dirty="0" smtClean="0"/>
          </a:p>
          <a:p>
            <a:r>
              <a:rPr lang="en-US" dirty="0" smtClean="0"/>
              <a:t>Multi-divisional (M-form)</a:t>
            </a:r>
          </a:p>
          <a:p>
            <a:endParaRPr lang="en-US" dirty="0" smtClean="0"/>
          </a:p>
          <a:p>
            <a:r>
              <a:rPr lang="en-US" dirty="0" smtClean="0"/>
              <a:t>Conglomerate</a:t>
            </a:r>
          </a:p>
          <a:p>
            <a:endParaRPr lang="en-US" dirty="0" smtClean="0"/>
          </a:p>
          <a:p>
            <a:r>
              <a:rPr lang="en-US" dirty="0" smtClean="0"/>
              <a:t>Matrix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60" name="Freeform 59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66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(U-form)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8152" y="1855135"/>
            <a:ext cx="8378189" cy="2343150"/>
            <a:chOff x="3910964" y="752475"/>
            <a:chExt cx="4905375" cy="971550"/>
          </a:xfrm>
        </p:grpSpPr>
        <p:grpSp>
          <p:nvGrpSpPr>
            <p:cNvPr id="5" name="Group 4"/>
            <p:cNvGrpSpPr/>
            <p:nvPr/>
          </p:nvGrpSpPr>
          <p:grpSpPr>
            <a:xfrm>
              <a:off x="4259580" y="984250"/>
              <a:ext cx="4208145" cy="492125"/>
              <a:chOff x="4259580" y="984250"/>
              <a:chExt cx="4208145" cy="492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5101209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942838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784467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626096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430963" y="984250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259580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8467725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259580" y="1228725"/>
                <a:ext cx="420814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6126163" y="752475"/>
              <a:ext cx="6096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CEO</a:t>
              </a:r>
              <a:endParaRPr lang="en-US" sz="2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910964" y="1419225"/>
              <a:ext cx="4905375" cy="304800"/>
              <a:chOff x="3867150" y="2657475"/>
              <a:chExt cx="4905375" cy="304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6715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PrdOp</a:t>
                </a:r>
                <a:endParaRPr lang="en-US" sz="16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2630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R&amp;D</a:t>
                </a:r>
                <a:endParaRPr lang="en-US" sz="20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8546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Sales</a:t>
                </a:r>
                <a:endParaRPr lang="en-US" sz="20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4461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Mktg</a:t>
                </a:r>
                <a:endParaRPr lang="en-US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30377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HR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16292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Acct.</a:t>
                </a:r>
                <a:endParaRPr lang="en-US" sz="20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24" name="Freeform 23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54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Multi-divisional (M-Form)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39118" y="1520825"/>
            <a:ext cx="6239218" cy="1479550"/>
            <a:chOff x="3764182" y="904875"/>
            <a:chExt cx="5256642" cy="739775"/>
          </a:xfrm>
        </p:grpSpPr>
        <p:grpSp>
          <p:nvGrpSpPr>
            <p:cNvPr id="23" name="Group 22"/>
            <p:cNvGrpSpPr/>
            <p:nvPr/>
          </p:nvGrpSpPr>
          <p:grpSpPr>
            <a:xfrm>
              <a:off x="4259580" y="984250"/>
              <a:ext cx="4208145" cy="492125"/>
              <a:chOff x="4259580" y="984250"/>
              <a:chExt cx="4208145" cy="49212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6425638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430963" y="984250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259580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8467725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259580" y="1228725"/>
                <a:ext cx="420814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5995591" y="904875"/>
              <a:ext cx="826572" cy="20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CEO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764182" y="1419225"/>
              <a:ext cx="5256642" cy="225425"/>
              <a:chOff x="3720368" y="2657475"/>
              <a:chExt cx="5256642" cy="22542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720368" y="2657475"/>
                <a:ext cx="960867" cy="2254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1 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734956" y="2657475"/>
                <a:ext cx="1147390" cy="2254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3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829620" y="2657475"/>
                <a:ext cx="1147390" cy="2254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 6</a:t>
                </a:r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206550" y="2959100"/>
            <a:ext cx="2931452" cy="739775"/>
            <a:chOff x="3910964" y="984250"/>
            <a:chExt cx="4905375" cy="739775"/>
          </a:xfrm>
        </p:grpSpPr>
        <p:grpSp>
          <p:nvGrpSpPr>
            <p:cNvPr id="40" name="Group 39"/>
            <p:cNvGrpSpPr/>
            <p:nvPr/>
          </p:nvGrpSpPr>
          <p:grpSpPr>
            <a:xfrm>
              <a:off x="4259580" y="984250"/>
              <a:ext cx="4208145" cy="492125"/>
              <a:chOff x="4259580" y="984250"/>
              <a:chExt cx="4208145" cy="4921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101209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942838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784467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7626096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6430963" y="984250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4259580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8467725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259580" y="1228725"/>
                <a:ext cx="420814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910964" y="1419225"/>
              <a:ext cx="4905375" cy="304800"/>
              <a:chOff x="3867150" y="2657475"/>
              <a:chExt cx="4905375" cy="3048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86715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PrdOp</a:t>
                </a:r>
                <a:endParaRPr lang="en-US" sz="8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2630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R&amp;D</a:t>
                </a:r>
                <a:endParaRPr lang="en-US" sz="8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8546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Sales</a:t>
                </a:r>
                <a:endParaRPr lang="en-US" sz="8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4461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Mktg</a:t>
                </a:r>
                <a:endParaRPr lang="en-US" sz="8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0377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HR</a:t>
                </a:r>
                <a:endParaRPr lang="en-US" sz="80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16292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Acct.</a:t>
                </a:r>
                <a:endParaRPr lang="en-US" sz="8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656125" y="2819400"/>
            <a:ext cx="2931452" cy="2012950"/>
            <a:chOff x="3910964" y="-288925"/>
            <a:chExt cx="4905375" cy="2012950"/>
          </a:xfrm>
        </p:grpSpPr>
        <p:grpSp>
          <p:nvGrpSpPr>
            <p:cNvPr id="58" name="Group 57"/>
            <p:cNvGrpSpPr/>
            <p:nvPr/>
          </p:nvGrpSpPr>
          <p:grpSpPr>
            <a:xfrm>
              <a:off x="4259580" y="-288925"/>
              <a:ext cx="4208145" cy="1765300"/>
              <a:chOff x="4259580" y="-288925"/>
              <a:chExt cx="4208145" cy="17653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V="1">
                <a:off x="5101209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5942838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6784467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7626096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6411468" y="-288925"/>
                <a:ext cx="2" cy="1535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259580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8467725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259580" y="1228725"/>
                <a:ext cx="420814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910964" y="1419225"/>
              <a:ext cx="4905375" cy="304800"/>
              <a:chOff x="3867150" y="2657475"/>
              <a:chExt cx="4905375" cy="3048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86715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PrdOp</a:t>
                </a:r>
                <a:endParaRPr lang="en-US" sz="8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72630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R&amp;D</a:t>
                </a:r>
                <a:endParaRPr lang="en-US" sz="8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58546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Sales</a:t>
                </a:r>
                <a:endParaRPr lang="en-US" sz="8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44461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Mktg</a:t>
                </a:r>
                <a:endParaRPr lang="en-US" sz="8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30377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HR</a:t>
                </a:r>
                <a:endParaRPr lang="en-US" sz="8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16292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Acct.</a:t>
                </a:r>
                <a:endParaRPr lang="en-US" sz="800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23290" y="2959100"/>
            <a:ext cx="2931452" cy="1938337"/>
            <a:chOff x="3910964" y="-214312"/>
            <a:chExt cx="4905375" cy="1938337"/>
          </a:xfrm>
        </p:grpSpPr>
        <p:grpSp>
          <p:nvGrpSpPr>
            <p:cNvPr id="75" name="Group 74"/>
            <p:cNvGrpSpPr/>
            <p:nvPr/>
          </p:nvGrpSpPr>
          <p:grpSpPr>
            <a:xfrm>
              <a:off x="4259580" y="-214312"/>
              <a:ext cx="4208145" cy="1690687"/>
              <a:chOff x="4259580" y="-214312"/>
              <a:chExt cx="4208145" cy="1690687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5101209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942838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6784467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7626096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6400730" y="-214312"/>
                <a:ext cx="0" cy="14462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4259580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8467725" y="1228725"/>
                <a:ext cx="0" cy="247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259580" y="1228725"/>
                <a:ext cx="420814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910964" y="1419225"/>
              <a:ext cx="4905375" cy="304800"/>
              <a:chOff x="3867150" y="2657475"/>
              <a:chExt cx="4905375" cy="3048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86715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PrdOp</a:t>
                </a:r>
                <a:endParaRPr lang="en-US" sz="800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72630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R&amp;D</a:t>
                </a:r>
                <a:endParaRPr lang="en-US" sz="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58546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Sales</a:t>
                </a:r>
                <a:endParaRPr lang="en-US" sz="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44461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Mktg</a:t>
                </a:r>
                <a:endParaRPr lang="en-US" sz="8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303770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HR</a:t>
                </a:r>
                <a:endParaRPr lang="en-US" sz="800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162925" y="2657475"/>
                <a:ext cx="6096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Acct.</a:t>
                </a:r>
                <a:endParaRPr lang="en-US" sz="800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2105025" y="104775"/>
            <a:ext cx="6848475" cy="438150"/>
            <a:chOff x="2105025" y="123825"/>
            <a:chExt cx="6848475" cy="438150"/>
          </a:xfrm>
        </p:grpSpPr>
        <p:sp>
          <p:nvSpPr>
            <p:cNvPr id="92" name="Freeform 91"/>
            <p:cNvSpPr/>
            <p:nvPr/>
          </p:nvSpPr>
          <p:spPr>
            <a:xfrm>
              <a:off x="210502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324350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Change</a:t>
              </a:r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543675" y="123825"/>
              <a:ext cx="2409825" cy="438150"/>
            </a:xfrm>
            <a:custGeom>
              <a:avLst/>
              <a:gdLst>
                <a:gd name="connsiteX0" fmla="*/ 28575 w 1552575"/>
                <a:gd name="connsiteY0" fmla="*/ 0 h 438150"/>
                <a:gd name="connsiteX1" fmla="*/ 1257300 w 1552575"/>
                <a:gd name="connsiteY1" fmla="*/ 9525 h 438150"/>
                <a:gd name="connsiteX2" fmla="*/ 1552575 w 1552575"/>
                <a:gd name="connsiteY2" fmla="*/ 238125 h 438150"/>
                <a:gd name="connsiteX3" fmla="*/ 1219200 w 1552575"/>
                <a:gd name="connsiteY3" fmla="*/ 438150 h 438150"/>
                <a:gd name="connsiteX4" fmla="*/ 0 w 1552575"/>
                <a:gd name="connsiteY4" fmla="*/ 428625 h 438150"/>
                <a:gd name="connsiteX5" fmla="*/ 285750 w 1552575"/>
                <a:gd name="connsiteY5" fmla="*/ 228600 h 438150"/>
                <a:gd name="connsiteX6" fmla="*/ 28575 w 15525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438150">
                  <a:moveTo>
                    <a:pt x="28575" y="0"/>
                  </a:moveTo>
                  <a:lnTo>
                    <a:pt x="1257300" y="9525"/>
                  </a:lnTo>
                  <a:lnTo>
                    <a:pt x="1552575" y="238125"/>
                  </a:lnTo>
                  <a:lnTo>
                    <a:pt x="1219200" y="438150"/>
                  </a:lnTo>
                  <a:lnTo>
                    <a:pt x="0" y="428625"/>
                  </a:lnTo>
                  <a:lnTo>
                    <a:pt x="285750" y="2286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95541"/>
      </p:ext>
    </p:extLst>
  </p:cSld>
  <p:clrMapOvr>
    <a:masterClrMapping/>
  </p:clrMapOvr>
</p:sld>
</file>

<file path=ppt/theme/theme1.xml><?xml version="1.0" encoding="utf-8"?>
<a:theme xmlns:a="http://schemas.openxmlformats.org/drawingml/2006/main" name="SJSU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standard</Template>
  <TotalTime>3072</TotalTime>
  <Words>833</Words>
  <Application>Microsoft Office PowerPoint</Application>
  <PresentationFormat>Custom</PresentationFormat>
  <Paragraphs>266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SJSU standard</vt:lpstr>
      <vt:lpstr>Organizational Structure, Change, Culture and Control</vt:lpstr>
      <vt:lpstr>Agenda</vt:lpstr>
      <vt:lpstr>Dimensions of Formal Structure</vt:lpstr>
      <vt:lpstr>Mechanistic organizations</vt:lpstr>
      <vt:lpstr>Organic structure</vt:lpstr>
      <vt:lpstr>Mechanistic / Organic</vt:lpstr>
      <vt:lpstr>Organizational Form</vt:lpstr>
      <vt:lpstr>Functional (U-form)</vt:lpstr>
      <vt:lpstr>Multi-divisional (M-Form)</vt:lpstr>
      <vt:lpstr>Conglomerate</vt:lpstr>
      <vt:lpstr>Matrix structure (e.g., IBM c 1986)</vt:lpstr>
      <vt:lpstr>Adaptation, “Fit” and Inertia</vt:lpstr>
      <vt:lpstr>Exploration, Exploitation</vt:lpstr>
      <vt:lpstr>Exploration, Exploitation</vt:lpstr>
      <vt:lpstr>Exploration, Exploitation</vt:lpstr>
      <vt:lpstr>Organizational Change</vt:lpstr>
      <vt:lpstr>“Soft” control</vt:lpstr>
      <vt:lpstr>“Hard” controls and incentives</vt:lpstr>
      <vt:lpstr>Organizational culture</vt:lpstr>
      <vt:lpstr>Principals and Agent</vt:lpstr>
      <vt:lpstr>Incentive structures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Externalities</dc:title>
  <dc:creator>simon</dc:creator>
  <cp:lastModifiedBy>simon</cp:lastModifiedBy>
  <cp:revision>42</cp:revision>
  <dcterms:created xsi:type="dcterms:W3CDTF">2014-08-25T00:26:21Z</dcterms:created>
  <dcterms:modified xsi:type="dcterms:W3CDTF">2018-01-06T04:46:47Z</dcterms:modified>
</cp:coreProperties>
</file>